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341" r:id="rId3"/>
    <p:sldId id="257" r:id="rId4"/>
    <p:sldId id="292" r:id="rId5"/>
    <p:sldId id="265" r:id="rId6"/>
    <p:sldId id="339" r:id="rId7"/>
    <p:sldId id="315" r:id="rId8"/>
    <p:sldId id="314" r:id="rId9"/>
    <p:sldId id="336" r:id="rId10"/>
    <p:sldId id="324" r:id="rId11"/>
    <p:sldId id="331" r:id="rId12"/>
    <p:sldId id="338" r:id="rId13"/>
    <p:sldId id="350" r:id="rId14"/>
    <p:sldId id="349" r:id="rId15"/>
    <p:sldId id="348" r:id="rId16"/>
    <p:sldId id="345" r:id="rId17"/>
    <p:sldId id="340" r:id="rId18"/>
    <p:sldId id="342" r:id="rId19"/>
    <p:sldId id="344" r:id="rId20"/>
    <p:sldId id="346" r:id="rId21"/>
    <p:sldId id="313" r:id="rId22"/>
  </p:sldIdLst>
  <p:sldSz cx="9144000" cy="6858000" type="screen4x3"/>
  <p:notesSz cx="7102475" cy="9037638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3F91A2-08A8-4F1E-B411-EA5F9CEF21FA}" v="3" dt="2025-04-30T22:47:24.3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4660"/>
  </p:normalViewPr>
  <p:slideViewPr>
    <p:cSldViewPr>
      <p:cViewPr>
        <p:scale>
          <a:sx n="59" d="100"/>
          <a:sy n="59" d="100"/>
        </p:scale>
        <p:origin x="-2184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9C00A210-B829-F6EB-BA47-44636E66C22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xmlns="" id="{1356C728-BC84-7C54-4A8D-595FB8D73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>
                <a:latin typeface="Times New Roman" pitchFamily="18" charset="0"/>
              </a:endParaRPr>
            </a:p>
          </p:txBody>
        </p:sp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xmlns="" id="{6AFDD462-DAEA-0374-906E-4C6FDBD3C643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>
                <a:latin typeface="Times New Roman" pitchFamily="18" charset="0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xmlns="" id="{BAE00928-3781-0528-2F44-829CAA8FBBDD}"/>
              </a:ext>
            </a:extLst>
          </p:cNvPr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xmlns="" id="{595AB94B-702A-E949-EB64-6AAC0D62781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7" name="AutoShape 7">
              <a:extLst>
                <a:ext uri="{FF2B5EF4-FFF2-40B4-BE49-F238E27FC236}">
                  <a16:creationId xmlns:a16="http://schemas.microsoft.com/office/drawing/2014/main" xmlns="" id="{DB725E71-AD02-475C-3B27-5EA4F72B36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</p:grp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CA" altLang="en-US" noProof="0"/>
              <a:t>Click to edit Master subtitle style</a:t>
            </a:r>
          </a:p>
        </p:txBody>
      </p:sp>
      <p:sp>
        <p:nvSpPr>
          <p:cNvPr id="513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CA" altLang="en-US" noProof="0"/>
              <a:t>Click to edit Master title style</a:t>
            </a:r>
          </a:p>
        </p:txBody>
      </p:sp>
      <p:sp>
        <p:nvSpPr>
          <p:cNvPr id="8" name="Date Placeholder 9">
            <a:extLst>
              <a:ext uri="{FF2B5EF4-FFF2-40B4-BE49-F238E27FC236}">
                <a16:creationId xmlns:a16="http://schemas.microsoft.com/office/drawing/2014/main" xmlns="" id="{C26A4DE2-5C45-9FE9-E190-BDFE0DBA0D6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xmlns="" id="{64F6B731-FA43-9C59-BA9D-77E3B1A180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xmlns="" id="{5F361E0A-9B66-41AE-531F-CA8845D649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fld id="{E08DE5BA-495D-4F4A-B5A0-20D09CCC8829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xmlns="" val="1767242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xmlns="" id="{764C0C94-9286-B235-D904-016FCDA09C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xmlns="" id="{05DE76D8-8848-0E01-A412-593D604EF7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xmlns="" id="{B6CA8209-A3A4-0939-8326-4766F2C2DD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905808-4DED-3146-85BD-5F6E30151D20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xmlns="" val="1805454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xmlns="" id="{AA674E4E-2A09-C3C2-7113-EE701C6E29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xmlns="" id="{2AFC54E2-5621-AEB2-C087-A50E992447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xmlns="" id="{285DF143-7863-0D35-FA9A-8966F7F6CB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A3FC9A-2A4E-1645-A454-06C81CBA80AF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xmlns="" val="2212314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xmlns="" id="{CBA2CD32-C95F-B1A0-74A1-72F3D2BFE3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xmlns="" id="{FE038696-4297-E433-112A-8990F52CB7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xmlns="" id="{65C454B3-6CCB-B959-D7C5-B21F13DAB9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60D64B-D673-4E4D-BF82-0B5AACEF6316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xmlns="" val="2057869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xmlns="" id="{D441FEB6-5062-F5CE-52E9-F0CFEC3A98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xmlns="" id="{6A9F0177-763C-B679-763A-B5D0975BA2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xmlns="" id="{89D05E4B-9A0B-294C-F84F-3E1A95EDEA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3F250B-EE20-8847-BBC7-8A65CC816DE4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xmlns="" val="1057637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xmlns="" id="{BFE79E14-FFD4-0145-788C-20082523F5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xmlns="" id="{D9EF3A5F-2D9C-DA4A-4541-5D14AF41DB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xmlns="" id="{6B54C900-456B-0149-459F-1E5E1B288E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FD596A-83CE-694A-9EBE-C8A375C06143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xmlns="" val="2585441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C9E7E26F-D6AB-F631-9772-8A21B59A73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xmlns="" id="{9E3CD035-10E4-2094-3D6E-01D2D874B0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xmlns="" id="{5B9448AB-D8A2-4FEA-7985-54654662A9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1703F-42EA-8941-9DB3-2A014B323D38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xmlns="" val="1412719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5C7BD39E-B292-093D-789C-19BAA2B0BA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DFB48A21-41F0-0D08-3265-63DD024095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xmlns="" id="{254DA387-11B3-BAF2-AABF-C2D44FF7DC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7D9BDC-4953-E14F-B882-DED74EEDA49F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xmlns="" val="2590929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xmlns="" id="{20CA57A5-E540-1DDA-31BE-5652108DE0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xmlns="" id="{74F70FFC-45CC-D00B-84EE-F9F7F3220E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xmlns="" id="{497E642B-A7B6-4D60-2151-D16EF99E30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ACADBD-34D3-2440-8BC4-2B693A031559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xmlns="" val="3878401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xmlns="" id="{0D16785E-4943-B399-1126-1A2D49D8A1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xmlns="" id="{55BB9471-1510-C213-9282-C63471CACB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xmlns="" id="{F0CD2297-B649-6478-1FCB-195037B3DB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93AF5E-2365-DC41-B219-4849EA82CD4D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xmlns="" val="764622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xmlns="" id="{9EC7A95B-CB96-D1DF-DADB-7A637E15A3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xmlns="" id="{4329A008-B195-A3B8-523A-E50AEACAE3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xmlns="" id="{EC5ACF24-2D0B-AFFA-21DF-3BA2FBBE24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76D155-840D-1345-BA7F-E96B821E7579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xmlns="" val="2692919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xmlns="" id="{8175C82E-D5C9-161E-2267-21B7D10C5CC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32" name="Group 3">
              <a:extLst>
                <a:ext uri="{FF2B5EF4-FFF2-40B4-BE49-F238E27FC236}">
                  <a16:creationId xmlns:a16="http://schemas.microsoft.com/office/drawing/2014/main" xmlns="" id="{099AFB5E-57C9-E6BD-075A-53D9D80D96A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>
                <a:extLst>
                  <a:ext uri="{FF2B5EF4-FFF2-40B4-BE49-F238E27FC236}">
                    <a16:creationId xmlns:a16="http://schemas.microsoft.com/office/drawing/2014/main" xmlns="" id="{AA782734-9611-FF68-AF60-4116D1D19D3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037" name="Freeform 5">
                <a:extLst>
                  <a:ext uri="{FF2B5EF4-FFF2-40B4-BE49-F238E27FC236}">
                    <a16:creationId xmlns:a16="http://schemas.microsoft.com/office/drawing/2014/main" xmlns="" id="{BB5F97B6-5293-968C-68E5-81C7906537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pPr>
                  <a:defRPr/>
                </a:pPr>
                <a:endParaRPr lang="en-US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33" name="Group 6">
              <a:extLst>
                <a:ext uri="{FF2B5EF4-FFF2-40B4-BE49-F238E27FC236}">
                  <a16:creationId xmlns:a16="http://schemas.microsoft.com/office/drawing/2014/main" xmlns="" id="{70F82E67-5F39-2796-90CD-C52FD5EBB4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>
                <a:extLst>
                  <a:ext uri="{FF2B5EF4-FFF2-40B4-BE49-F238E27FC236}">
                    <a16:creationId xmlns:a16="http://schemas.microsoft.com/office/drawing/2014/main" xmlns="" id="{3E046D27-83D1-5916-BB1C-D91376B73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sp>
            <p:nvSpPr>
              <p:cNvPr id="1035" name="AutoShape 8">
                <a:extLst>
                  <a:ext uri="{FF2B5EF4-FFF2-40B4-BE49-F238E27FC236}">
                    <a16:creationId xmlns:a16="http://schemas.microsoft.com/office/drawing/2014/main" xmlns="" id="{0C10E40F-500A-E20A-824C-FB7B34110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</p:grpSp>
      </p:grpSp>
      <p:sp>
        <p:nvSpPr>
          <p:cNvPr id="1027" name="AutoShape 9">
            <a:extLst>
              <a:ext uri="{FF2B5EF4-FFF2-40B4-BE49-F238E27FC236}">
                <a16:creationId xmlns:a16="http://schemas.microsoft.com/office/drawing/2014/main" xmlns="" id="{F996B9D9-26D9-F089-C435-547C3FEC03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Click to edit Master title style</a:t>
            </a:r>
          </a:p>
        </p:txBody>
      </p:sp>
      <p:sp>
        <p:nvSpPr>
          <p:cNvPr id="1028" name="Rectangle 10">
            <a:extLst>
              <a:ext uri="{FF2B5EF4-FFF2-40B4-BE49-F238E27FC236}">
                <a16:creationId xmlns:a16="http://schemas.microsoft.com/office/drawing/2014/main" xmlns="" id="{A0727C86-BEF3-5D3E-9461-282B6176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Click to edit Master text styles</a:t>
            </a:r>
          </a:p>
          <a:p>
            <a:pPr lvl="1"/>
            <a:r>
              <a:rPr lang="en-CA" altLang="en-US"/>
              <a:t>Second level</a:t>
            </a:r>
          </a:p>
          <a:p>
            <a:pPr lvl="2"/>
            <a:r>
              <a:rPr lang="en-CA" altLang="en-US"/>
              <a:t>Third level</a:t>
            </a:r>
          </a:p>
          <a:p>
            <a:pPr lvl="3"/>
            <a:r>
              <a:rPr lang="en-CA" altLang="en-US"/>
              <a:t>Fourth level</a:t>
            </a:r>
          </a:p>
          <a:p>
            <a:pPr lvl="4"/>
            <a:r>
              <a:rPr lang="en-CA" altLang="en-US"/>
              <a:t>Fifth level</a:t>
            </a:r>
          </a:p>
        </p:txBody>
      </p:sp>
      <p:sp>
        <p:nvSpPr>
          <p:cNvPr id="4107" name="Rectangle 11">
            <a:extLst>
              <a:ext uri="{FF2B5EF4-FFF2-40B4-BE49-F238E27FC236}">
                <a16:creationId xmlns:a16="http://schemas.microsoft.com/office/drawing/2014/main" xmlns="" id="{D5947217-4556-EFA6-D8AF-E5F92456384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4108" name="Rectangle 12">
            <a:extLst>
              <a:ext uri="{FF2B5EF4-FFF2-40B4-BE49-F238E27FC236}">
                <a16:creationId xmlns:a16="http://schemas.microsoft.com/office/drawing/2014/main" xmlns="" id="{AFAD1E14-7C89-A969-D6A2-6763E35496B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4109" name="Rectangle 13">
            <a:extLst>
              <a:ext uri="{FF2B5EF4-FFF2-40B4-BE49-F238E27FC236}">
                <a16:creationId xmlns:a16="http://schemas.microsoft.com/office/drawing/2014/main" xmlns="" id="{849B4235-7585-4F1A-DC97-FEBD1817BB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</a:defRPr>
            </a:lvl1pPr>
          </a:lstStyle>
          <a:p>
            <a:fld id="{F7C8091B-EAE9-604C-A2CC-B2AD94ECB357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>
            <a:extLst>
              <a:ext uri="{FF2B5EF4-FFF2-40B4-BE49-F238E27FC236}">
                <a16:creationId xmlns:a16="http://schemas.microsoft.com/office/drawing/2014/main" xmlns="" id="{6239FFAB-AECF-F342-266C-ABEEB848B3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CA" altLang="en-US"/>
              <a:t>Thetis Island Improvement District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BF4CBC79-5EA3-48A0-5DAA-75238EAB07F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00563" y="3357563"/>
            <a:ext cx="4013200" cy="2663825"/>
          </a:xfrm>
        </p:spPr>
        <p:txBody>
          <a:bodyPr/>
          <a:lstStyle/>
          <a:p>
            <a:pPr eaLnBrk="1" hangingPunct="1"/>
            <a:r>
              <a:rPr lang="en-CA" altLang="en-US" sz="2600" b="1" dirty="0"/>
              <a:t>Annual General Meeting</a:t>
            </a:r>
          </a:p>
          <a:p>
            <a:pPr eaLnBrk="1" hangingPunct="1"/>
            <a:r>
              <a:rPr lang="en-CA" altLang="en-US" sz="2600" b="1" dirty="0"/>
              <a:t>May 10</a:t>
            </a:r>
            <a:r>
              <a:rPr lang="en-CA" altLang="en-US" sz="2600" b="1" baseline="30000" dirty="0"/>
              <a:t>th</a:t>
            </a:r>
            <a:r>
              <a:rPr lang="en-CA" altLang="en-US" sz="2600" b="1" dirty="0"/>
              <a:t>, </a:t>
            </a:r>
            <a:r>
              <a:rPr lang="en-CA" altLang="en-US" sz="2600" b="1"/>
              <a:t>2025 </a:t>
            </a:r>
            <a:endParaRPr lang="en-CA" altLang="en-US" sz="2600" b="1" dirty="0"/>
          </a:p>
          <a:p>
            <a:pPr eaLnBrk="1" hangingPunct="1"/>
            <a:r>
              <a:rPr lang="en-CA" altLang="en-US" sz="2600" b="1" dirty="0"/>
              <a:t>11 AM</a:t>
            </a:r>
          </a:p>
          <a:p>
            <a:pPr eaLnBrk="1" hangingPunct="1"/>
            <a:endParaRPr lang="en-CA" altLang="en-US" sz="2600" b="1" dirty="0"/>
          </a:p>
          <a:p>
            <a:pPr algn="ctr" eaLnBrk="1" hangingPunct="1"/>
            <a:r>
              <a:rPr lang="en-CA" altLang="en-US" sz="2400" b="1" dirty="0"/>
              <a:t>Forbes Hall Community Centre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>
            <a:extLst>
              <a:ext uri="{FF2B5EF4-FFF2-40B4-BE49-F238E27FC236}">
                <a16:creationId xmlns:a16="http://schemas.microsoft.com/office/drawing/2014/main" xmlns="" id="{6460ED7F-F5D9-4205-0925-3E2539A187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Capital Works Account </a:t>
            </a:r>
            <a:r>
              <a:rPr lang="en-CA" altLang="en-US" dirty="0" smtClean="0"/>
              <a:t>2024</a:t>
            </a:r>
            <a:endParaRPr lang="en-CA" altLang="en-US" dirty="0"/>
          </a:p>
        </p:txBody>
      </p:sp>
      <p:sp>
        <p:nvSpPr>
          <p:cNvPr id="12291" name="Content Placeholder 3">
            <a:extLst>
              <a:ext uri="{FF2B5EF4-FFF2-40B4-BE49-F238E27FC236}">
                <a16:creationId xmlns:a16="http://schemas.microsoft.com/office/drawing/2014/main" xmlns="" id="{19AE7360-1F7D-2B59-00F1-3CE947B6D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2348880"/>
            <a:ext cx="7920037" cy="38304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CA" altLang="en-US" sz="2000" dirty="0"/>
              <a:t>Balance December 31</a:t>
            </a:r>
            <a:r>
              <a:rPr lang="en-CA" altLang="en-US" sz="2000" baseline="30000" dirty="0"/>
              <a:t>st</a:t>
            </a:r>
            <a:r>
              <a:rPr lang="en-CA" altLang="en-US" sz="2000" dirty="0"/>
              <a:t>, </a:t>
            </a:r>
            <a:r>
              <a:rPr lang="en-CA" altLang="en-US" sz="2000" dirty="0" smtClean="0"/>
              <a:t>2023:   </a:t>
            </a:r>
            <a:r>
              <a:rPr lang="en-CA" altLang="en-US" sz="2000" dirty="0"/>
              <a:t>			 $ </a:t>
            </a:r>
            <a:r>
              <a:rPr lang="en-CA" altLang="en-US" sz="2000" dirty="0" smtClean="0"/>
              <a:t>421,516.61</a:t>
            </a:r>
            <a:endParaRPr lang="en-CA" altLang="en-US" sz="2000" dirty="0"/>
          </a:p>
          <a:p>
            <a:pPr>
              <a:buFont typeface="Wingdings" pitchFamily="2" charset="2"/>
              <a:buNone/>
            </a:pPr>
            <a:endParaRPr lang="en-CA" altLang="en-US" sz="2000" dirty="0"/>
          </a:p>
          <a:p>
            <a:pPr>
              <a:buFont typeface="Wingdings" pitchFamily="2" charset="2"/>
              <a:buNone/>
            </a:pPr>
            <a:r>
              <a:rPr lang="en-CA" altLang="en-US" sz="2000" dirty="0" smtClean="0"/>
              <a:t>2024 </a:t>
            </a:r>
            <a:r>
              <a:rPr lang="en-CA" altLang="en-US" sz="2000" dirty="0"/>
              <a:t>Deductions: </a:t>
            </a:r>
            <a:r>
              <a:rPr lang="en-CA" altLang="en-US" sz="2000" dirty="0" smtClean="0"/>
              <a:t>2024 </a:t>
            </a:r>
            <a:r>
              <a:rPr lang="en-CA" altLang="en-US" sz="2000" dirty="0"/>
              <a:t>Capital Asset Disburse.	   </a:t>
            </a:r>
            <a:r>
              <a:rPr lang="en-CA" altLang="en-US" sz="2000" dirty="0" smtClean="0"/>
              <a:t>  47,903.66</a:t>
            </a:r>
            <a:endParaRPr lang="en-CA" altLang="en-US" sz="2000" dirty="0"/>
          </a:p>
          <a:p>
            <a:pPr>
              <a:buFont typeface="Wingdings" pitchFamily="2" charset="2"/>
              <a:buNone/>
            </a:pPr>
            <a:r>
              <a:rPr lang="en-CA" altLang="en-US" sz="2000" dirty="0" smtClean="0"/>
              <a:t>2024 </a:t>
            </a:r>
            <a:r>
              <a:rPr lang="en-CA" altLang="en-US" sz="2000" dirty="0"/>
              <a:t>Additions: </a:t>
            </a:r>
            <a:r>
              <a:rPr lang="en-CA" altLang="en-US" sz="2000" dirty="0" smtClean="0"/>
              <a:t>2024 Interest </a:t>
            </a:r>
            <a:r>
              <a:rPr lang="en-CA" altLang="en-US" sz="2000" dirty="0"/>
              <a:t>E</a:t>
            </a:r>
            <a:r>
              <a:rPr lang="en-CA" altLang="en-US" sz="2000" dirty="0" smtClean="0"/>
              <a:t>arnings</a:t>
            </a:r>
            <a:r>
              <a:rPr lang="en-CA" altLang="en-US" sz="2000" dirty="0"/>
              <a:t>		       </a:t>
            </a:r>
            <a:r>
              <a:rPr lang="en-CA" altLang="en-US" sz="2000" dirty="0" smtClean="0"/>
              <a:t>1,980.31</a:t>
            </a:r>
            <a:endParaRPr lang="en-CA" altLang="en-US" sz="2000" dirty="0"/>
          </a:p>
          <a:p>
            <a:pPr>
              <a:buFont typeface="Wingdings" pitchFamily="2" charset="2"/>
              <a:buNone/>
            </a:pPr>
            <a:r>
              <a:rPr lang="en-CA" altLang="en-US" sz="2000" dirty="0"/>
              <a:t>                          </a:t>
            </a:r>
            <a:r>
              <a:rPr lang="en-CA" altLang="en-US" sz="2000" dirty="0" smtClean="0"/>
              <a:t>2024UBCM </a:t>
            </a:r>
            <a:r>
              <a:rPr lang="en-CA" altLang="en-US" sz="2000" dirty="0"/>
              <a:t>Grant                             30,000.00</a:t>
            </a:r>
          </a:p>
          <a:p>
            <a:pPr>
              <a:buFont typeface="Wingdings" pitchFamily="2" charset="2"/>
              <a:buNone/>
            </a:pPr>
            <a:r>
              <a:rPr lang="en-CA" altLang="en-US" sz="2000" dirty="0"/>
              <a:t>                          </a:t>
            </a:r>
            <a:r>
              <a:rPr lang="en-CA" altLang="en-US" sz="2000" dirty="0" smtClean="0"/>
              <a:t>2024 Bequest                                    25,000.00</a:t>
            </a:r>
            <a:endParaRPr lang="en-CA" altLang="en-US" sz="2000" dirty="0"/>
          </a:p>
          <a:p>
            <a:pPr>
              <a:buFont typeface="Wingdings" pitchFamily="2" charset="2"/>
              <a:buNone/>
            </a:pPr>
            <a:r>
              <a:rPr lang="en-CA" altLang="en-US" sz="2000" dirty="0"/>
              <a:t>			</a:t>
            </a:r>
            <a:r>
              <a:rPr lang="en-CA" altLang="en-US" sz="2000" dirty="0" smtClean="0"/>
              <a:t>2024 </a:t>
            </a:r>
            <a:r>
              <a:rPr lang="en-CA" altLang="en-US" sz="2000" dirty="0"/>
              <a:t>Fund Additions		     </a:t>
            </a:r>
            <a:r>
              <a:rPr lang="en-CA" altLang="en-US" sz="2000" dirty="0" smtClean="0"/>
              <a:t> 81,900.00</a:t>
            </a:r>
            <a:endParaRPr lang="en-CA" altLang="en-US" sz="2000" dirty="0"/>
          </a:p>
          <a:p>
            <a:pPr>
              <a:buFont typeface="Wingdings" pitchFamily="2" charset="2"/>
              <a:buNone/>
            </a:pPr>
            <a:r>
              <a:rPr lang="en-CA" altLang="en-US" sz="2000" dirty="0"/>
              <a:t>Balance December 31</a:t>
            </a:r>
            <a:r>
              <a:rPr lang="en-CA" altLang="en-US" sz="2000" baseline="30000" dirty="0"/>
              <a:t>st</a:t>
            </a:r>
            <a:r>
              <a:rPr lang="en-CA" altLang="en-US" sz="2000" dirty="0"/>
              <a:t>, </a:t>
            </a:r>
            <a:r>
              <a:rPr lang="en-CA" altLang="en-US" sz="2000" dirty="0" smtClean="0"/>
              <a:t>2024:  </a:t>
            </a:r>
            <a:r>
              <a:rPr lang="en-CA" altLang="en-US" sz="2000" dirty="0"/>
              <a:t>			 $ </a:t>
            </a:r>
            <a:r>
              <a:rPr lang="en-CA" altLang="en-US" sz="2000" dirty="0" smtClean="0"/>
              <a:t>516,549.20</a:t>
            </a:r>
            <a:endParaRPr lang="en-US" altLang="en-US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25000"/>
            <a:lum/>
          </a:blip>
          <a:srcRect/>
          <a:stretch>
            <a:fillRect l="-42000" r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xmlns="" id="{DCB1B6D8-4B32-F5C2-6BF4-ED2680A638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2024 </a:t>
            </a:r>
            <a:r>
              <a:rPr lang="en-US" altLang="en-US" dirty="0"/>
              <a:t>Highlights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xmlns="" id="{3F93CE98-AF6C-FAF4-F31C-87B5D114E1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5650" y="2362200"/>
            <a:ext cx="8208963" cy="4307160"/>
          </a:xfrm>
        </p:spPr>
        <p:txBody>
          <a:bodyPr/>
          <a:lstStyle/>
          <a:p>
            <a:r>
              <a:rPr lang="en-US" altLang="en-US" dirty="0"/>
              <a:t>No serious injuries or safety </a:t>
            </a:r>
            <a:r>
              <a:rPr lang="en-US" altLang="en-US" dirty="0" smtClean="0"/>
              <a:t>incidents</a:t>
            </a:r>
            <a:endParaRPr lang="en-US" altLang="en-US" dirty="0"/>
          </a:p>
          <a:p>
            <a:r>
              <a:rPr lang="en-US" altLang="en-US" dirty="0" smtClean="0"/>
              <a:t>New fire truck public meeting and purchase agreement. Thanks to the committee.</a:t>
            </a:r>
            <a:endParaRPr lang="en-US" altLang="en-US" dirty="0"/>
          </a:p>
          <a:p>
            <a:r>
              <a:rPr lang="en-US" altLang="en-US" dirty="0"/>
              <a:t>An extremely </a:t>
            </a:r>
            <a:r>
              <a:rPr lang="en-US" altLang="en-US" dirty="0" smtClean="0"/>
              <a:t>generous donation from Pete &amp; Audree Rees; $25,000</a:t>
            </a:r>
            <a:endParaRPr lang="en-US" altLang="en-US" dirty="0"/>
          </a:p>
          <a:p>
            <a:r>
              <a:rPr lang="en-US" dirty="0" smtClean="0"/>
              <a:t>Marjan Jackman: Newly certified FR Instructor</a:t>
            </a:r>
          </a:p>
          <a:p>
            <a:r>
              <a:rPr lang="en-US" dirty="0" smtClean="0"/>
              <a:t>Began Airbrake Endorsement for the Fire Fighters</a:t>
            </a:r>
          </a:p>
          <a:p>
            <a:r>
              <a:rPr lang="en-US" dirty="0" smtClean="0"/>
              <a:t>Martin Mars Fly By August 11, 2024</a:t>
            </a:r>
          </a:p>
          <a:p>
            <a:pPr>
              <a:buFont typeface="Wingdings" pitchFamily="2" charset="2"/>
              <a:buNone/>
            </a:pPr>
            <a:endParaRPr lang="en-US" altLang="en-US" dirty="0"/>
          </a:p>
          <a:p>
            <a:pPr>
              <a:buFont typeface="Wingdings" pitchFamily="2" charset="2"/>
              <a:buNone/>
            </a:pPr>
            <a:endParaRPr lang="en-US" altLang="en-US" dirty="0"/>
          </a:p>
          <a:p>
            <a:pPr>
              <a:buFont typeface="Wingdings" pitchFamily="2" charset="2"/>
              <a:buNone/>
            </a:pPr>
            <a:endParaRPr lang="en-US" altLang="en-US" dirty="0"/>
          </a:p>
          <a:p>
            <a:endParaRPr lang="en-US" altLang="en-US" dirty="0"/>
          </a:p>
          <a:p>
            <a:pPr>
              <a:buFont typeface="Wingdings" pitchFamily="2" charset="2"/>
              <a:buNone/>
            </a:pPr>
            <a:endParaRPr lang="en-US" altLang="en-US" dirty="0"/>
          </a:p>
          <a:p>
            <a:pPr>
              <a:buFont typeface="Wingdings" pitchFamily="2" charset="2"/>
              <a:buNone/>
            </a:pPr>
            <a:endParaRPr lang="en-US" altLang="en-US" dirty="0"/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xmlns="" id="{79752DB3-5B57-6E44-429F-E23994C5A2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2024 </a:t>
            </a:r>
            <a:r>
              <a:rPr lang="en-US" altLang="en-US" dirty="0"/>
              <a:t>Highlights </a:t>
            </a:r>
            <a:r>
              <a:rPr lang="en-US" altLang="en-US" dirty="0" err="1"/>
              <a:t>Con’t</a:t>
            </a:r>
            <a:endParaRPr lang="en-US" altLang="en-US" dirty="0"/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xmlns="" id="{6EC79836-E4DD-386A-72A5-FC0AA68A8F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362200"/>
            <a:ext cx="7693025" cy="4495800"/>
          </a:xfrm>
        </p:spPr>
        <p:txBody>
          <a:bodyPr/>
          <a:lstStyle/>
          <a:p>
            <a:r>
              <a:rPr lang="en-US" altLang="en-US" dirty="0"/>
              <a:t>Clean External Financial Audit</a:t>
            </a:r>
          </a:p>
          <a:p>
            <a:r>
              <a:rPr lang="en-US" altLang="en-US" dirty="0"/>
              <a:t>Participated in 2 Assembly Meetings</a:t>
            </a:r>
          </a:p>
          <a:p>
            <a:r>
              <a:rPr lang="en-US" altLang="en-US" dirty="0" smtClean="0"/>
              <a:t>Deputy Chief Kerr replaced DC Luckham</a:t>
            </a:r>
            <a:endParaRPr lang="en-US" altLang="en-US" dirty="0"/>
          </a:p>
          <a:p>
            <a:r>
              <a:rPr lang="en-US" altLang="en-US" dirty="0" smtClean="0"/>
              <a:t>Extraordinary App Dinner and send off for Peter Luckham to the tune of Holding Out for a Hero by Bonnie Tyler</a:t>
            </a:r>
            <a:endParaRPr lang="en-US" altLang="en-US" dirty="0"/>
          </a:p>
          <a:p>
            <a:r>
              <a:rPr lang="en-US" altLang="en-US" dirty="0" smtClean="0"/>
              <a:t>Community Dock work was completed. A few loose ends.</a:t>
            </a:r>
            <a:endParaRPr lang="en-US" altLang="en-US" dirty="0"/>
          </a:p>
          <a:p>
            <a:endParaRPr lang="en-US" altLang="en-US" dirty="0"/>
          </a:p>
          <a:p>
            <a:pPr>
              <a:buFont typeface="Wingdings" pitchFamily="2" charset="2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</a:t>
            </a:r>
            <a:r>
              <a:rPr lang="en-US" dirty="0" smtClean="0"/>
              <a:t>Committee: Bill Dickie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Members: Caldbeck, Dickie, Jackman, Kasting: No serious injuries or near misses</a:t>
            </a:r>
          </a:p>
          <a:p>
            <a:r>
              <a:rPr lang="en-US" dirty="0" smtClean="0"/>
              <a:t>Liaise with Maintenance Committee</a:t>
            </a:r>
          </a:p>
          <a:p>
            <a:r>
              <a:rPr lang="en-US" dirty="0" smtClean="0"/>
              <a:t>Continuing to look at the long term physical and mental health issues</a:t>
            </a:r>
          </a:p>
          <a:p>
            <a:r>
              <a:rPr lang="en-US" dirty="0" smtClean="0"/>
              <a:t>Bill Golley trained in all aspects of SCBA</a:t>
            </a:r>
          </a:p>
          <a:p>
            <a:r>
              <a:rPr lang="en-US" dirty="0" smtClean="0"/>
              <a:t>Kids don’t float </a:t>
            </a:r>
            <a:r>
              <a:rPr lang="en-US" dirty="0" smtClean="0"/>
              <a:t>program, at the Govy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</a:t>
            </a:r>
            <a:r>
              <a:rPr lang="en-US" dirty="0" smtClean="0"/>
              <a:t>Maintenance: Fred Adair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2200"/>
            <a:ext cx="7693025" cy="4091136"/>
          </a:xfrm>
        </p:spPr>
        <p:txBody>
          <a:bodyPr/>
          <a:lstStyle/>
          <a:p>
            <a:r>
              <a:rPr lang="en-US" dirty="0" smtClean="0"/>
              <a:t>Upgrade to the Mission Road Tanks following frost damage</a:t>
            </a:r>
          </a:p>
          <a:p>
            <a:r>
              <a:rPr lang="en-US" dirty="0" smtClean="0"/>
              <a:t>Heat exhaust fan installed in the attic - alarm</a:t>
            </a:r>
          </a:p>
          <a:p>
            <a:r>
              <a:rPr lang="en-US" dirty="0" smtClean="0"/>
              <a:t>All external fire pumps were winterized and fire extinguishers certified</a:t>
            </a:r>
          </a:p>
          <a:p>
            <a:r>
              <a:rPr lang="en-US" dirty="0" smtClean="0"/>
              <a:t>Touch up painting in and out, blackberries</a:t>
            </a:r>
          </a:p>
          <a:p>
            <a:r>
              <a:rPr lang="en-US" dirty="0" smtClean="0"/>
              <a:t>Ryder Box humidity control</a:t>
            </a:r>
          </a:p>
          <a:p>
            <a:r>
              <a:rPr lang="en-US" dirty="0" smtClean="0"/>
              <a:t>Hose tower scaffolding…in progress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</a:t>
            </a:r>
            <a:r>
              <a:rPr lang="en-US" dirty="0" smtClean="0"/>
              <a:t>Dock: Michelle Sutter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Repairs to Community Dock have the good-to-go by local experts</a:t>
            </a:r>
          </a:p>
          <a:p>
            <a:r>
              <a:rPr lang="en-US" sz="2400" dirty="0" smtClean="0"/>
              <a:t>Remainder of repairs will be done in the fullness of time</a:t>
            </a:r>
          </a:p>
          <a:p>
            <a:r>
              <a:rPr lang="en-US" sz="2400" dirty="0" smtClean="0"/>
              <a:t>A local, certified and insured welder with their own equipment is needed.</a:t>
            </a:r>
          </a:p>
          <a:p>
            <a:r>
              <a:rPr lang="en-US" sz="2400" dirty="0" smtClean="0"/>
              <a:t>Current funding model is not sufficient for the ongoing maintenance of the Community Dock. </a:t>
            </a:r>
          </a:p>
          <a:p>
            <a:r>
              <a:rPr lang="en-US" sz="2400" dirty="0" smtClean="0"/>
              <a:t>There will possibly be a referendum to cover costs </a:t>
            </a:r>
          </a:p>
          <a:p>
            <a:r>
              <a:rPr lang="en-US" sz="2400" dirty="0" smtClean="0"/>
              <a:t>Suggested cost per household will be in the $25 range</a:t>
            </a:r>
            <a:endParaRPr lang="en-US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Budget </a:t>
            </a:r>
            <a:r>
              <a:rPr lang="en-US" dirty="0" smtClean="0"/>
              <a:t>Update (April)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 smtClean="0"/>
              <a:t>                     Budget	Actual       Remaining</a:t>
            </a:r>
          </a:p>
          <a:p>
            <a:pPr>
              <a:buNone/>
            </a:pPr>
            <a:r>
              <a:rPr lang="en-US" altLang="en-US" dirty="0" smtClean="0"/>
              <a:t>M&amp;O	             85,050	30,428	54,622</a:t>
            </a:r>
          </a:p>
          <a:p>
            <a:pPr>
              <a:buNone/>
            </a:pPr>
            <a:r>
              <a:rPr lang="en-US" altLang="en-US" dirty="0" smtClean="0"/>
              <a:t>ID	            211,967	47,261      164,706</a:t>
            </a:r>
          </a:p>
          <a:p>
            <a:pPr>
              <a:buNone/>
            </a:pPr>
            <a:r>
              <a:rPr lang="en-US" altLang="en-US" dirty="0" smtClean="0"/>
              <a:t>Capital          100,650	80,100	 20,550</a:t>
            </a:r>
          </a:p>
          <a:p>
            <a:pPr>
              <a:buNone/>
            </a:pPr>
            <a:r>
              <a:rPr lang="en-US" altLang="en-US" dirty="0" smtClean="0"/>
              <a:t>Contribution   51,300	25,650	 25,650</a:t>
            </a:r>
          </a:p>
          <a:p>
            <a:pPr>
              <a:buNone/>
            </a:pPr>
            <a:r>
              <a:rPr lang="en-US" altLang="en-US" sz="2000" dirty="0" smtClean="0"/>
              <a:t>Island Health        </a:t>
            </a:r>
            <a:r>
              <a:rPr lang="en-US" altLang="en-US" dirty="0" smtClean="0"/>
              <a:t>(10,000) (10,000)		 0</a:t>
            </a:r>
          </a:p>
          <a:p>
            <a:pPr>
              <a:buNone/>
            </a:pPr>
            <a:r>
              <a:rPr lang="en-US" altLang="en-US" dirty="0" smtClean="0"/>
              <a:t>Total             438,967  173,439     265,528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2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xmlns="" id="{CCCBE1C2-0F9B-87C3-3115-C84EFD4F8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Challenges 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xmlns="" id="{DDDC7E07-FE2A-9D7A-3C50-202B5D51E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2200"/>
            <a:ext cx="7693025" cy="4235152"/>
          </a:xfrm>
        </p:spPr>
        <p:txBody>
          <a:bodyPr/>
          <a:lstStyle/>
          <a:p>
            <a:r>
              <a:rPr lang="en-US" altLang="en-US" dirty="0" smtClean="0"/>
              <a:t>Chief </a:t>
            </a:r>
            <a:r>
              <a:rPr lang="en-US" altLang="en-US" dirty="0"/>
              <a:t>Caldbeck 2026 Retirement; Officer </a:t>
            </a:r>
            <a:r>
              <a:rPr lang="en-US" altLang="en-US" dirty="0" smtClean="0"/>
              <a:t>Succession</a:t>
            </a:r>
            <a:endParaRPr lang="en-US" altLang="en-US" dirty="0"/>
          </a:p>
          <a:p>
            <a:r>
              <a:rPr lang="en-US" altLang="en-US" dirty="0" smtClean="0"/>
              <a:t>New Engine </a:t>
            </a:r>
            <a:r>
              <a:rPr lang="en-US" altLang="en-US" dirty="0"/>
              <a:t>One </a:t>
            </a:r>
            <a:r>
              <a:rPr lang="en-US" altLang="en-US" dirty="0" smtClean="0"/>
              <a:t>manufacturing and </a:t>
            </a:r>
            <a:r>
              <a:rPr lang="en-US" altLang="en-US" dirty="0" smtClean="0"/>
              <a:t>tariffs</a:t>
            </a:r>
          </a:p>
          <a:p>
            <a:r>
              <a:rPr lang="en-US" altLang="en-US" dirty="0" smtClean="0"/>
              <a:t>Tariffs and reciprocal tariffs on FF equipment</a:t>
            </a:r>
            <a:endParaRPr lang="en-US" altLang="en-US" dirty="0" smtClean="0"/>
          </a:p>
          <a:p>
            <a:r>
              <a:rPr lang="en-US" altLang="en-US" dirty="0" smtClean="0"/>
              <a:t>New FSA and the erosion of AHJ authority </a:t>
            </a:r>
            <a:r>
              <a:rPr lang="en-US" altLang="en-US" dirty="0" smtClean="0"/>
              <a:t>as it applies to our ability to investigate fire causes and inspections of commercial buildings</a:t>
            </a:r>
            <a:endParaRPr lang="en-US" altLang="en-US" dirty="0"/>
          </a:p>
          <a:p>
            <a:endParaRPr lang="en-US" altLang="en-US" dirty="0"/>
          </a:p>
          <a:p>
            <a:pPr lvl="1"/>
            <a:endParaRPr lang="en-US" altLang="en-US" sz="2800" dirty="0"/>
          </a:p>
          <a:p>
            <a:pPr lvl="1"/>
            <a:endParaRPr lang="en-US" altLang="en-US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June 14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; </a:t>
            </a:r>
            <a:r>
              <a:rPr lang="en-US" sz="3200" dirty="0" err="1" smtClean="0"/>
              <a:t>Wildland</a:t>
            </a:r>
            <a:r>
              <a:rPr lang="en-US" sz="3200" dirty="0" smtClean="0"/>
              <a:t> training; FF comp to the TICA party.</a:t>
            </a:r>
          </a:p>
          <a:p>
            <a:r>
              <a:rPr lang="en-US" sz="3200" dirty="0" smtClean="0"/>
              <a:t>June 22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; Fire Department Picnic</a:t>
            </a:r>
          </a:p>
          <a:p>
            <a:r>
              <a:rPr lang="en-US" sz="3200" dirty="0" smtClean="0"/>
              <a:t>2026 Budget cycle: Fire Truck purchase; Solar Panel </a:t>
            </a:r>
            <a:r>
              <a:rPr lang="en-US" sz="3200" dirty="0" smtClean="0"/>
              <a:t>discussion</a:t>
            </a:r>
          </a:p>
          <a:p>
            <a:r>
              <a:rPr lang="en-US" sz="3200" dirty="0" smtClean="0"/>
              <a:t>Continue Airbrake endorsement(s)</a:t>
            </a:r>
            <a:endParaRPr lang="en-US" sz="3200" dirty="0"/>
          </a:p>
          <a:p>
            <a:pPr>
              <a:buNone/>
            </a:pPr>
            <a:endParaRPr lang="en-US" sz="3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Trustee 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Bill Dickie acclaimed for another term.</a:t>
            </a:r>
          </a:p>
          <a:p>
            <a:r>
              <a:rPr lang="en-US" dirty="0" smtClean="0"/>
              <a:t>Thank you Bill for your continued extraordinary service to the fire department and community.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xmlns="" id="{23F40F68-A8E7-D927-9283-835D6D8C7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Territorial Acknowledgement</a:t>
            </a: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xmlns="" id="{9094412A-00BE-F8B5-4BC8-939A2E089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dirty="0"/>
              <a:t>In the spirit of </a:t>
            </a:r>
            <a:r>
              <a:rPr lang="en-US" altLang="en-US" dirty="0" smtClean="0"/>
              <a:t>reconciliation, we </a:t>
            </a:r>
            <a:r>
              <a:rPr lang="en-US" altLang="en-US" dirty="0"/>
              <a:t>acknowledge</a:t>
            </a:r>
          </a:p>
          <a:p>
            <a:pPr>
              <a:buFont typeface="Wingdings" pitchFamily="2" charset="2"/>
              <a:buNone/>
            </a:pPr>
            <a:r>
              <a:rPr lang="en-US" altLang="en-US" dirty="0"/>
              <a:t>that this meeting and Forbes Hall Community</a:t>
            </a:r>
          </a:p>
          <a:p>
            <a:pPr>
              <a:buFont typeface="Wingdings" pitchFamily="2" charset="2"/>
              <a:buNone/>
            </a:pPr>
            <a:r>
              <a:rPr lang="en-US" altLang="en-US" dirty="0"/>
              <a:t>Centre is situated on the traditional, ancestral</a:t>
            </a:r>
          </a:p>
          <a:p>
            <a:pPr>
              <a:buFont typeface="Wingdings" pitchFamily="2" charset="2"/>
              <a:buNone/>
            </a:pPr>
            <a:r>
              <a:rPr lang="en-US" altLang="en-US" dirty="0"/>
              <a:t>and </a:t>
            </a:r>
            <a:r>
              <a:rPr lang="en-US" altLang="en-US" dirty="0" err="1"/>
              <a:t>unceded</a:t>
            </a:r>
            <a:r>
              <a:rPr lang="en-US" altLang="en-US" dirty="0"/>
              <a:t> territory of the </a:t>
            </a:r>
            <a:r>
              <a:rPr lang="en-US" altLang="en-US" dirty="0" err="1"/>
              <a:t>Puneluxutth</a:t>
            </a:r>
            <a:r>
              <a:rPr lang="en-US" altLang="en-US" dirty="0"/>
              <a:t>’</a:t>
            </a:r>
          </a:p>
          <a:p>
            <a:pPr>
              <a:buFont typeface="Wingdings" pitchFamily="2" charset="2"/>
              <a:buNone/>
            </a:pPr>
            <a:r>
              <a:rPr lang="en-US" altLang="en-US" dirty="0"/>
              <a:t>(Penelakut) Tribe and the Lyackson First</a:t>
            </a:r>
          </a:p>
          <a:p>
            <a:pPr>
              <a:buFont typeface="Wingdings" pitchFamily="2" charset="2"/>
              <a:buNone/>
            </a:pPr>
            <a:r>
              <a:rPr lang="en-US" altLang="en-US" dirty="0"/>
              <a:t>Nation.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 Department </a:t>
            </a:r>
            <a:r>
              <a:rPr lang="en-US" dirty="0" smtClean="0"/>
              <a:t>Report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Fire department slideshow and video clips by Fire Chief Jeannine Caldbeck and FF Marjan Jackman</a:t>
            </a:r>
            <a:endParaRPr lang="en-US" dirty="0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>
            <a:extLst>
              <a:ext uri="{FF2B5EF4-FFF2-40B4-BE49-F238E27FC236}">
                <a16:creationId xmlns:a16="http://schemas.microsoft.com/office/drawing/2014/main" xmlns="" id="{B3CEBE9F-8B18-4713-10A7-E202808D8F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/>
              <a:t>Adjourn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xmlns="" id="{015AD387-FBB2-A795-C808-C1B1E6752F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en-US"/>
              <a:t>Thank you for coming out and supporting your local volunteer fire department and your local government…</a:t>
            </a:r>
          </a:p>
          <a:p>
            <a:endParaRPr lang="en-CA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25000"/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>
            <a:extLst>
              <a:ext uri="{FF2B5EF4-FFF2-40B4-BE49-F238E27FC236}">
                <a16:creationId xmlns:a16="http://schemas.microsoft.com/office/drawing/2014/main" xmlns="" id="{87DD6B44-72D3-E72C-01C7-B4682CC531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altLang="en-US"/>
              <a:t>Today’s Agenda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631BC7BB-CD6F-6A8C-66F4-1FC020FFEA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7088" y="2420938"/>
            <a:ext cx="7693025" cy="41036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CA" altLang="en-US" sz="2400" dirty="0"/>
              <a:t>Territorial Acknowledgement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400" dirty="0"/>
              <a:t>Call to Order, Welcome and Introductions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400" dirty="0"/>
              <a:t>Approval of May 4, 2024 AGM Minutes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400" dirty="0"/>
              <a:t>Trustee Remuneration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400" dirty="0"/>
              <a:t>Audit Report/Approval of Financial </a:t>
            </a:r>
            <a:r>
              <a:rPr lang="en-CA" altLang="en-US" sz="2400" dirty="0" smtClean="0"/>
              <a:t>Statements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400" dirty="0" smtClean="0"/>
              <a:t>2024 Highlights</a:t>
            </a:r>
            <a:endParaRPr lang="en-CA" alt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CA" altLang="en-US" sz="2400" dirty="0" smtClean="0"/>
              <a:t>Committee </a:t>
            </a:r>
            <a:r>
              <a:rPr lang="en-CA" altLang="en-US" sz="2400" dirty="0" smtClean="0"/>
              <a:t>Reports</a:t>
            </a:r>
            <a:endParaRPr lang="en-CA" altLang="en-US" sz="2400" dirty="0"/>
          </a:p>
          <a:p>
            <a:pPr eaLnBrk="1" hangingPunct="1">
              <a:lnSpc>
                <a:spcPct val="90000"/>
              </a:lnSpc>
            </a:pPr>
            <a:r>
              <a:rPr lang="en-CA" altLang="en-US" sz="2400" dirty="0"/>
              <a:t>2025 Budget Update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400" dirty="0" smtClean="0"/>
              <a:t>Trustee </a:t>
            </a:r>
            <a:r>
              <a:rPr lang="en-CA" altLang="en-US" sz="2400" dirty="0"/>
              <a:t>Election/Acclamation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400" dirty="0"/>
              <a:t>Fire Department Report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400" dirty="0"/>
              <a:t>Adjourn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>
            <a:extLst>
              <a:ext uri="{FF2B5EF4-FFF2-40B4-BE49-F238E27FC236}">
                <a16:creationId xmlns:a16="http://schemas.microsoft.com/office/drawing/2014/main" xmlns="" id="{BDE86607-D3A1-D826-57F8-19AFF67410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altLang="en-US"/>
              <a:t>The Role of Trustees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1D1972CF-1414-FA7E-3BBA-F524B095DB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CA" altLang="en-US" sz="2400"/>
              <a:t>Trustees must make decisions to ensure that adequate funds are available to maintain current operations and to replace capital infrastructure as it ages.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400"/>
              <a:t>Furthermore, the trustees must establish reserve funds (Capital) and those funds can only be used for the specific purpose for which the fund was established.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400"/>
              <a:t>Prepare financial statements according to GAAP and appoint an auditor.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>
            <a:extLst>
              <a:ext uri="{FF2B5EF4-FFF2-40B4-BE49-F238E27FC236}">
                <a16:creationId xmlns:a16="http://schemas.microsoft.com/office/drawing/2014/main" xmlns="" id="{094E35BA-C5D4-92E1-5066-4997A1BD23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A" altLang="en-US"/>
              <a:t>Audit Result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xmlns="" id="{7B5ECD05-FF0B-CD93-7396-CAC2BDE106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CA" altLang="en-US" sz="2200" dirty="0"/>
              <a:t>These consolidated financial statements present fairly, in all material respects, the financial position of the Thetis Island Improvement District as at December 31, </a:t>
            </a:r>
            <a:r>
              <a:rPr lang="en-CA" altLang="en-US" sz="2200" dirty="0" smtClean="0"/>
              <a:t>2024</a:t>
            </a:r>
            <a:endParaRPr lang="en-CA" altLang="en-US" sz="2200" dirty="0"/>
          </a:p>
          <a:p>
            <a:pPr eaLnBrk="1" hangingPunct="1">
              <a:lnSpc>
                <a:spcPct val="90000"/>
              </a:lnSpc>
            </a:pPr>
            <a:r>
              <a:rPr lang="en-CA" altLang="en-US" sz="2200" dirty="0"/>
              <a:t>And the results of its operations and cash flows for the year then ended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200" dirty="0"/>
              <a:t>In accordance with Canadian accounting principles generally accepted for British Columbia Municipalities and the Public Sector Accounting Board.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2200" dirty="0"/>
              <a:t>As required by the Municipal Act of British Columbia, we report that, in our opinion, these principles have been applied on a consistent basis.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2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xmlns="" id="{F08E1FFA-D902-96D8-A8C1-1B4591E36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2024 </a:t>
            </a:r>
            <a:r>
              <a:rPr lang="en-US" altLang="en-US" dirty="0" smtClean="0"/>
              <a:t>Variance </a:t>
            </a:r>
            <a:endParaRPr lang="en-US" altLang="en-US" dirty="0"/>
          </a:p>
        </p:txBody>
      </p:sp>
      <p:sp>
        <p:nvSpPr>
          <p:cNvPr id="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838200" y="2362200"/>
            <a:ext cx="7693025" cy="4163144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 dirty="0"/>
              <a:t>				Budget     Actual   Variance</a:t>
            </a:r>
          </a:p>
          <a:p>
            <a:pPr>
              <a:buFont typeface="Wingdings" pitchFamily="2" charset="2"/>
              <a:buNone/>
            </a:pPr>
            <a:r>
              <a:rPr lang="en-US" altLang="en-US" sz="2400" dirty="0"/>
              <a:t>M &amp; O			82,350      88,967    (6,617)</a:t>
            </a:r>
          </a:p>
          <a:p>
            <a:pPr>
              <a:buFont typeface="Wingdings" pitchFamily="2" charset="2"/>
              <a:buNone/>
            </a:pPr>
            <a:r>
              <a:rPr lang="en-US" altLang="en-US" sz="2400" dirty="0"/>
              <a:t>TIID                        219,700    201,169    18,531</a:t>
            </a:r>
          </a:p>
          <a:p>
            <a:pPr>
              <a:buFont typeface="Wingdings" pitchFamily="2" charset="2"/>
              <a:buNone/>
            </a:pPr>
            <a:r>
              <a:rPr lang="en-US" altLang="en-US" sz="2400" dirty="0"/>
              <a:t>Operating Rev                       (  2,875)    12,875</a:t>
            </a:r>
          </a:p>
          <a:p>
            <a:pPr>
              <a:buFont typeface="Wingdings" pitchFamily="2" charset="2"/>
              <a:buNone/>
            </a:pPr>
            <a:r>
              <a:rPr lang="en-US" altLang="en-US" sz="2400" dirty="0"/>
              <a:t>Capital                 	27,300       47,904  (20,604)        </a:t>
            </a:r>
          </a:p>
          <a:p>
            <a:pPr>
              <a:buFont typeface="Wingdings" pitchFamily="2" charset="2"/>
              <a:buNone/>
            </a:pPr>
            <a:r>
              <a:rPr lang="en-US" altLang="en-US" sz="2400" dirty="0"/>
              <a:t>Capital Repl.       	54,600       54,600 	-</a:t>
            </a:r>
          </a:p>
          <a:p>
            <a:pPr>
              <a:buFont typeface="Wingdings" pitchFamily="2" charset="2"/>
              <a:buNone/>
            </a:pPr>
            <a:r>
              <a:rPr lang="en-US" altLang="en-US" sz="2400" dirty="0"/>
              <a:t>Capital Revenue                     ( 61,036)   61,036</a:t>
            </a:r>
          </a:p>
          <a:p>
            <a:pPr>
              <a:buFont typeface="Wingdings" pitchFamily="2" charset="2"/>
              <a:buNone/>
            </a:pPr>
            <a:r>
              <a:rPr lang="en-US" altLang="en-US" sz="2400" dirty="0" err="1"/>
              <a:t>Isl</a:t>
            </a:r>
            <a:r>
              <a:rPr lang="en-US" altLang="en-US" sz="2400" dirty="0"/>
              <a:t> Health                (10,000)    (10,000)     -</a:t>
            </a:r>
          </a:p>
          <a:p>
            <a:pPr>
              <a:buFont typeface="Wingdings" pitchFamily="2" charset="2"/>
              <a:buNone/>
            </a:pPr>
            <a:r>
              <a:rPr lang="en-US" altLang="en-US" sz="2400" dirty="0"/>
              <a:t>Total                       373,950     318,729   55,221</a:t>
            </a:r>
          </a:p>
          <a:p>
            <a:pPr>
              <a:buFont typeface="Wingdings" pitchFamily="2" charset="2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>
            <a:extLst>
              <a:ext uri="{FF2B5EF4-FFF2-40B4-BE49-F238E27FC236}">
                <a16:creationId xmlns:a16="http://schemas.microsoft.com/office/drawing/2014/main" xmlns="" id="{406205BE-AB2E-84C3-A418-25FEED4E09B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CA" altLang="en-US"/>
              <a:t>M&amp;O Variance 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xmlns="" id="{AB3FBA8B-439B-0E33-3C23-338D16920B5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2249488"/>
            <a:ext cx="7621587" cy="46085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altLang="en-US" sz="16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CA" altLang="en-US" sz="1600" dirty="0"/>
              <a:t>				    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altLang="en-US" sz="16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altLang="en-US" sz="16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altLang="en-US" sz="16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altLang="en-US" sz="16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CA" altLang="en-US" sz="16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CA" altLang="en-US" sz="1600" dirty="0"/>
              <a:t>		    </a:t>
            </a:r>
            <a:endParaRPr lang="en-CA" altLang="en-US" sz="1600" u="sng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CA" altLang="en-US" sz="2200" dirty="0"/>
              <a:t>	</a:t>
            </a:r>
          </a:p>
          <a:p>
            <a:pPr eaLnBrk="1" hangingPunct="1">
              <a:lnSpc>
                <a:spcPct val="80000"/>
              </a:lnSpc>
            </a:pPr>
            <a:endParaRPr lang="en-CA" altLang="en-US" sz="22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27088" y="2249488"/>
            <a:ext cx="7924800" cy="441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CA" alt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CA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</a:t>
            </a:r>
            <a:r>
              <a:rPr kumimoji="0" lang="en-CA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    	</a:t>
            </a:r>
            <a:endParaRPr kumimoji="0" lang="en-CA" alt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CA" altLang="en-US" sz="2000" kern="0" dirty="0" smtClean="0">
                <a:latin typeface="+mn-lt"/>
                <a:cs typeface="+mn-cs"/>
              </a:rPr>
              <a:t>             Uniforms </a:t>
            </a:r>
            <a:r>
              <a:rPr lang="en-CA" altLang="en-US" sz="2000" kern="0" dirty="0">
                <a:latin typeface="+mn-lt"/>
                <a:cs typeface="+mn-cs"/>
              </a:rPr>
              <a:t>&amp; Clothing</a:t>
            </a:r>
            <a:r>
              <a:rPr kumimoji="0" lang="en-CA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$</a:t>
            </a:r>
            <a:r>
              <a:rPr lang="en-CA" altLang="en-US" sz="2000" kern="0" dirty="0">
                <a:latin typeface="+mn-lt"/>
                <a:cs typeface="+mn-cs"/>
              </a:rPr>
              <a:t>2020</a:t>
            </a:r>
            <a:endParaRPr kumimoji="0" lang="en-CA" alt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CA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CA" altLang="en-US" sz="2000" kern="0" dirty="0">
                <a:latin typeface="+mn-lt"/>
                <a:cs typeface="+mn-cs"/>
              </a:rPr>
              <a:t>Vehicle Maintenance           </a:t>
            </a:r>
            <a:r>
              <a:rPr kumimoji="0" lang="en-CA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CA" alt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lang="en-CA" altLang="en-US" sz="2000" kern="0" dirty="0" smtClean="0">
                <a:latin typeface="+mn-lt"/>
                <a:cs typeface="+mn-cs"/>
              </a:rPr>
              <a:t>2091</a:t>
            </a:r>
            <a:endParaRPr lang="en-CA" altLang="en-US" sz="2000" kern="0" dirty="0"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CA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Training – Per Diem		</a:t>
            </a:r>
            <a:r>
              <a:rPr kumimoji="0" lang="en-CA" alt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CA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5725</a:t>
            </a:r>
            <a:endParaRPr kumimoji="0" lang="en-CA" alt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CA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</a:t>
            </a:r>
            <a:r>
              <a:rPr kumimoji="0" lang="en-CA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Training -</a:t>
            </a:r>
            <a:r>
              <a:rPr kumimoji="0" lang="en-CA" alt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CA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</a:t>
            </a:r>
            <a:r>
              <a:rPr kumimoji="0" lang="en-CA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Responder	$1980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CA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 Conference &amp; </a:t>
            </a:r>
            <a:r>
              <a:rPr kumimoji="0" lang="en-CA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Assoc</a:t>
            </a:r>
            <a:r>
              <a:rPr kumimoji="0" lang="en-CA" alt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CA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Dues</a:t>
            </a:r>
            <a:r>
              <a:rPr kumimoji="0" lang="en-CA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$2310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CA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 Office &amp; Misc Supplies		$2144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CA" alt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CA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UNDER</a:t>
            </a:r>
            <a:r>
              <a:rPr kumimoji="0" lang="en-CA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CA" altLang="en-US" sz="2000" kern="0" dirty="0">
                <a:latin typeface="+mn-lt"/>
                <a:cs typeface="+mn-cs"/>
              </a:rPr>
              <a:t>Ferry Cost	</a:t>
            </a:r>
            <a:r>
              <a:rPr kumimoji="0" lang="en-CA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$</a:t>
            </a:r>
            <a:r>
              <a:rPr lang="en-CA" altLang="en-US" sz="2000" kern="0" dirty="0">
                <a:latin typeface="+mn-lt"/>
                <a:cs typeface="+mn-cs"/>
              </a:rPr>
              <a:t> 500</a:t>
            </a:r>
            <a:r>
              <a:rPr kumimoji="0" lang="en-CA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CA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CA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Training – </a:t>
            </a:r>
            <a:r>
              <a:rPr lang="en-CA" altLang="en-US" sz="2000" kern="0" dirty="0">
                <a:latin typeface="+mn-lt"/>
                <a:cs typeface="+mn-cs"/>
              </a:rPr>
              <a:t>Firefighters	</a:t>
            </a:r>
            <a:r>
              <a:rPr kumimoji="0" lang="en-CA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$</a:t>
            </a:r>
            <a:r>
              <a:rPr lang="en-CA" altLang="en-US" sz="2000" kern="0" dirty="0">
                <a:latin typeface="+mn-lt"/>
                <a:cs typeface="+mn-cs"/>
              </a:rPr>
              <a:t>9117</a:t>
            </a:r>
            <a:endParaRPr kumimoji="0" lang="en-CA" alt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CA" alt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CA" altLang="en-US" sz="2000" kern="0" dirty="0">
                <a:latin typeface="+mn-lt"/>
                <a:cs typeface="+mn-cs"/>
              </a:rPr>
              <a:t>Profession Develop &amp; </a:t>
            </a:r>
            <a:r>
              <a:rPr lang="en-CA" altLang="en-US" sz="2000" kern="0" dirty="0" smtClean="0">
                <a:latin typeface="+mn-lt"/>
                <a:cs typeface="+mn-cs"/>
              </a:rPr>
              <a:t>Pub Ed</a:t>
            </a:r>
            <a:r>
              <a:rPr lang="en-CA" altLang="en-US" sz="2000" kern="0" dirty="0">
                <a:latin typeface="+mn-lt"/>
                <a:cs typeface="+mn-cs"/>
              </a:rPr>
              <a:t> </a:t>
            </a:r>
            <a:r>
              <a:rPr lang="en-CA" altLang="en-US" sz="2000" kern="0" dirty="0" smtClean="0">
                <a:latin typeface="+mn-lt"/>
                <a:cs typeface="+mn-cs"/>
              </a:rPr>
              <a:t>    </a:t>
            </a:r>
            <a:r>
              <a:rPr kumimoji="0" lang="en-CA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$2495</a:t>
            </a:r>
            <a:endParaRPr kumimoji="0" lang="en-CA" alt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>
            <a:extLst>
              <a:ext uri="{FF2B5EF4-FFF2-40B4-BE49-F238E27FC236}">
                <a16:creationId xmlns:a16="http://schemas.microsoft.com/office/drawing/2014/main" xmlns="" id="{5A01C41B-9039-339B-BB9E-FABC4436DF3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CA" altLang="en-US"/>
              <a:t>TIID Variance 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xmlns="" id="{71B54538-30FF-8331-BB7C-A3260DDCEA5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2565400"/>
            <a:ext cx="7924800" cy="4536008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CA" altLang="en-US" sz="2000" b="1" dirty="0"/>
              <a:t>Over 	</a:t>
            </a:r>
            <a:r>
              <a:rPr lang="en-CA" altLang="en-US" sz="2000" dirty="0"/>
              <a:t>Callout Fuel Expenses		$ 832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CA" altLang="en-US" sz="20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CA" altLang="en-US" sz="2000" dirty="0"/>
              <a:t>	Office &amp; Misc. Supplies		$ 346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CA" altLang="en-US" sz="20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CA" altLang="en-US" sz="2000" dirty="0"/>
              <a:t>	Accounting &amp; Legal		$1018</a:t>
            </a:r>
            <a:endParaRPr lang="en-CA" altLang="en-US" sz="2000" b="1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CA" altLang="en-US" sz="2000" b="1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CA" altLang="en-US" sz="2000" b="1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CA" altLang="en-US" sz="2000" b="1" dirty="0"/>
              <a:t>Under	</a:t>
            </a:r>
            <a:r>
              <a:rPr lang="en-CA" altLang="en-US" sz="2000" dirty="0"/>
              <a:t>Insurance – </a:t>
            </a:r>
            <a:r>
              <a:rPr lang="en-CA" altLang="en-US" sz="2000" dirty="0" err="1"/>
              <a:t>Memb</a:t>
            </a:r>
            <a:r>
              <a:rPr lang="en-CA" altLang="en-US" sz="2000" dirty="0"/>
              <a:t> &amp; General	$ 853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CA" altLang="en-US" sz="20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CA" altLang="en-US" sz="2000" dirty="0"/>
              <a:t>	Insurance – Vehicles 		$1966		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CA" altLang="en-US" sz="20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CA" altLang="en-US" sz="2000" dirty="0"/>
              <a:t>	Wages &amp; P/R Taxes    	           $12,591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CA" altLang="en-US" sz="20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CA" altLang="en-US" sz="2000" dirty="0"/>
              <a:t>	Training			$5385</a:t>
            </a:r>
          </a:p>
          <a:p>
            <a:pPr eaLnBrk="1" hangingPunct="1">
              <a:buFont typeface="Wingdings" pitchFamily="2" charset="2"/>
              <a:buNone/>
            </a:pPr>
            <a:endParaRPr lang="en-CA" altLang="en-US" sz="2000" dirty="0"/>
          </a:p>
          <a:p>
            <a:pPr eaLnBrk="1" hangingPunct="1">
              <a:buFont typeface="Wingdings" pitchFamily="2" charset="2"/>
              <a:buNone/>
            </a:pPr>
            <a:endParaRPr lang="en-CA" altLang="en-US" sz="2000" dirty="0"/>
          </a:p>
          <a:p>
            <a:pPr eaLnBrk="1" hangingPunct="1">
              <a:buFont typeface="Wingdings" pitchFamily="2" charset="2"/>
              <a:buNone/>
            </a:pPr>
            <a:endParaRPr lang="en-CA" altLang="en-US" sz="2000" dirty="0"/>
          </a:p>
          <a:p>
            <a:pPr eaLnBrk="1" hangingPunct="1">
              <a:buFont typeface="Wingdings" pitchFamily="2" charset="2"/>
              <a:buNone/>
            </a:pPr>
            <a:endParaRPr lang="en-CA" altLang="en-US" sz="2000" dirty="0"/>
          </a:p>
          <a:p>
            <a:pPr eaLnBrk="1" hangingPunct="1">
              <a:buFont typeface="Wingdings" pitchFamily="2" charset="2"/>
              <a:buNone/>
            </a:pPr>
            <a:endParaRPr lang="en-CA" altLang="en-US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xmlns="" id="{D702B6C7-BD22-7D9B-14AD-B67A4E5BD8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268413"/>
            <a:ext cx="7924800" cy="636587"/>
          </a:xfrm>
        </p:spPr>
        <p:txBody>
          <a:bodyPr/>
          <a:lstStyle/>
          <a:p>
            <a:r>
              <a:rPr lang="en-CA" altLang="en-US"/>
              <a:t>Capital Projects Variance:</a:t>
            </a:r>
            <a:endParaRPr lang="en-US" altLang="en-US"/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xmlns="" id="{59B78A2D-9ACC-B9C7-3E79-C2D4BD1A1D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5650" y="2276475"/>
            <a:ext cx="8388350" cy="45815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600" dirty="0"/>
              <a:t>				Budget		Actual</a:t>
            </a:r>
          </a:p>
          <a:p>
            <a:pPr>
              <a:buFont typeface="Wingdings" pitchFamily="2" charset="2"/>
              <a:buNone/>
            </a:pPr>
            <a:r>
              <a:rPr lang="en-US" altLang="en-US" sz="2600" dirty="0"/>
              <a:t>Revenue:</a:t>
            </a:r>
          </a:p>
          <a:p>
            <a:pPr>
              <a:buFont typeface="Wingdings" pitchFamily="2" charset="2"/>
              <a:buNone/>
            </a:pPr>
            <a:r>
              <a:rPr lang="en-US" altLang="en-US" sz="2600" dirty="0"/>
              <a:t>	Cap Repl.        81,900                </a:t>
            </a:r>
            <a:r>
              <a:rPr lang="en-US" altLang="en-US" sz="2600" dirty="0" smtClean="0"/>
              <a:t>142,935</a:t>
            </a:r>
            <a:endParaRPr lang="en-US" altLang="en-US" sz="2600" dirty="0"/>
          </a:p>
          <a:p>
            <a:pPr>
              <a:buFont typeface="Wingdings" pitchFamily="2" charset="2"/>
              <a:buNone/>
            </a:pPr>
            <a:r>
              <a:rPr lang="en-US" altLang="en-US" sz="2600" dirty="0"/>
              <a:t>	</a:t>
            </a:r>
          </a:p>
          <a:p>
            <a:pPr>
              <a:buFont typeface="Wingdings" pitchFamily="2" charset="2"/>
              <a:buNone/>
            </a:pPr>
            <a:r>
              <a:rPr lang="en-US" altLang="en-US" sz="2600" dirty="0"/>
              <a:t>Cap Exp	        27,300                  47,904                </a:t>
            </a:r>
          </a:p>
          <a:p>
            <a:pPr>
              <a:buFont typeface="Wingdings" pitchFamily="2" charset="2"/>
              <a:buNone/>
            </a:pPr>
            <a:r>
              <a:rPr lang="en-US" altLang="en-US" sz="2600" dirty="0"/>
              <a:t>Cap Contr.          54,600                   54,600</a:t>
            </a:r>
          </a:p>
          <a:p>
            <a:pPr>
              <a:buFont typeface="Wingdings" pitchFamily="2" charset="2"/>
              <a:buNone/>
            </a:pPr>
            <a:r>
              <a:rPr lang="en-US" altLang="en-US" sz="2600" dirty="0"/>
              <a:t>Surplus			                  40,432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353391</TotalTime>
  <Words>709</Words>
  <Application>Microsoft Office PowerPoint</Application>
  <PresentationFormat>On-screen Show (4:3)</PresentationFormat>
  <Paragraphs>167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Capsules</vt:lpstr>
      <vt:lpstr>Thetis Island Improvement District</vt:lpstr>
      <vt:lpstr>Territorial Acknowledgement</vt:lpstr>
      <vt:lpstr>Today’s Agenda</vt:lpstr>
      <vt:lpstr>The Role of Trustees</vt:lpstr>
      <vt:lpstr>Audit Result</vt:lpstr>
      <vt:lpstr>2024 Variance </vt:lpstr>
      <vt:lpstr>M&amp;O Variance </vt:lpstr>
      <vt:lpstr>TIID Variance </vt:lpstr>
      <vt:lpstr>Capital Projects Variance:</vt:lpstr>
      <vt:lpstr>Capital Works Account 2024</vt:lpstr>
      <vt:lpstr>2024 Highlights</vt:lpstr>
      <vt:lpstr>2024 Highlights Con’t</vt:lpstr>
      <vt:lpstr>Safety Committee: Bill Dickie</vt:lpstr>
      <vt:lpstr>Building Maintenance: Fred Adair </vt:lpstr>
      <vt:lpstr>Community Dock: Michelle Sutter</vt:lpstr>
      <vt:lpstr>2025 Budget Update (April)</vt:lpstr>
      <vt:lpstr>Challenges </vt:lpstr>
      <vt:lpstr>Upcoming:</vt:lpstr>
      <vt:lpstr>Trustee Election</vt:lpstr>
      <vt:lpstr>Fire Department Report</vt:lpstr>
      <vt:lpstr>Adjourn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Thetis Island Improvement District</dc:title>
  <dc:creator>Keith Rush</dc:creator>
  <cp:lastModifiedBy>User</cp:lastModifiedBy>
  <cp:revision>1635</cp:revision>
  <dcterms:created xsi:type="dcterms:W3CDTF">2015-03-20T00:04:42Z</dcterms:created>
  <dcterms:modified xsi:type="dcterms:W3CDTF">2025-05-09T20:46:28Z</dcterms:modified>
</cp:coreProperties>
</file>